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5" r:id="rId17"/>
    <p:sldId id="272" r:id="rId18"/>
    <p:sldId id="271" r:id="rId19"/>
    <p:sldId id="273" r:id="rId20"/>
    <p:sldId id="274" r:id="rId21"/>
    <p:sldId id="277" r:id="rId2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932224-B0F9-47DC-987C-E07CD7F0ADFD}" v="17" dt="2023-12-12T12:55:01.3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88" d="100"/>
          <a:sy n="88" d="100"/>
        </p:scale>
        <p:origin x="84" y="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18.12.2023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9299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18.12.2023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5967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18.12.2023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1119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18.12.2023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5912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18.12.2023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3495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18.12.2023</a:t>
            </a:fld>
            <a:endParaRPr lang="de-D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7811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18.12.2023</a:t>
            </a:fld>
            <a:endParaRPr lang="de-D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8315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18.12.2023</a:t>
            </a:fld>
            <a:endParaRPr lang="de-D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7782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18.12.2023</a:t>
            </a:fld>
            <a:endParaRPr lang="de-D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9604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18.12.2023</a:t>
            </a:fld>
            <a:endParaRPr lang="de-D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8389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18.12.2023</a:t>
            </a:fld>
            <a:endParaRPr lang="de-D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292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53BDC-9EAE-49FE-9892-958C9F845175}" type="datetimeFigureOut">
              <a:rPr lang="de-DE" smtClean="0"/>
              <a:t>18.12.2023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0546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FC3D2873-2194-4FB0-BFBA-7E7EEB984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icg.nl - Pauw">
            <a:extLst>
              <a:ext uri="{FF2B5EF4-FFF2-40B4-BE49-F238E27FC236}">
                <a16:creationId xmlns:a16="http://schemas.microsoft.com/office/drawing/2014/main" id="{973D76B9-B613-07A8-8E7F-CE961EF8F4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3" r="19688" b="2"/>
          <a:stretch/>
        </p:blipFill>
        <p:spPr bwMode="auto"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Kwartel | Natuurpunt">
            <a:extLst>
              <a:ext uri="{FF2B5EF4-FFF2-40B4-BE49-F238E27FC236}">
                <a16:creationId xmlns:a16="http://schemas.microsoft.com/office/drawing/2014/main" id="{5A24C507-FEC5-19D0-889B-6836A96469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07" r="5844" b="1"/>
          <a:stretch/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4" name="Afbeelding 3" descr="Fazanten jagen? | Alles over fazentenjacht in Nederland">
            <a:extLst>
              <a:ext uri="{FF2B5EF4-FFF2-40B4-BE49-F238E27FC236}">
                <a16:creationId xmlns:a16="http://schemas.microsoft.com/office/drawing/2014/main" id="{2FAAA250-CFDE-825F-6F7E-B437D2FA78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244" r="-1" b="16201"/>
          <a:stretch/>
        </p:blipFill>
        <p:spPr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1033" name="Freeform: Shape 1032">
            <a:extLst>
              <a:ext uri="{FF2B5EF4-FFF2-40B4-BE49-F238E27FC236}">
                <a16:creationId xmlns:a16="http://schemas.microsoft.com/office/drawing/2014/main" id="{B228652A-FD81-4A3C-B164-2012BF4EE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7943" cy="6858000"/>
          </a:xfrm>
          <a:custGeom>
            <a:avLst/>
            <a:gdLst>
              <a:gd name="connsiteX0" fmla="*/ 0 w 5927943"/>
              <a:gd name="connsiteY0" fmla="*/ 0 h 6858000"/>
              <a:gd name="connsiteX1" fmla="*/ 5129522 w 5927943"/>
              <a:gd name="connsiteY1" fmla="*/ 0 h 6858000"/>
              <a:gd name="connsiteX2" fmla="*/ 5289639 w 5927943"/>
              <a:gd name="connsiteY2" fmla="*/ 323150 h 6858000"/>
              <a:gd name="connsiteX3" fmla="*/ 5927943 w 5927943"/>
              <a:gd name="connsiteY3" fmla="*/ 3476847 h 6858000"/>
              <a:gd name="connsiteX4" fmla="*/ 5289639 w 5927943"/>
              <a:gd name="connsiteY4" fmla="*/ 6630545 h 6858000"/>
              <a:gd name="connsiteX5" fmla="*/ 5176937 w 5927943"/>
              <a:gd name="connsiteY5" fmla="*/ 6858000 h 6858000"/>
              <a:gd name="connsiteX6" fmla="*/ 0 w 592794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7943" h="6858000">
                <a:moveTo>
                  <a:pt x="0" y="0"/>
                </a:moveTo>
                <a:lnTo>
                  <a:pt x="5129522" y="0"/>
                </a:lnTo>
                <a:lnTo>
                  <a:pt x="5289639" y="323150"/>
                </a:lnTo>
                <a:cubicBezTo>
                  <a:pt x="5692631" y="1223391"/>
                  <a:pt x="5927943" y="2308646"/>
                  <a:pt x="5927943" y="3476847"/>
                </a:cubicBezTo>
                <a:cubicBezTo>
                  <a:pt x="5927943" y="4645048"/>
                  <a:pt x="5692631" y="5730304"/>
                  <a:pt x="5289639" y="6630545"/>
                </a:cubicBezTo>
                <a:lnTo>
                  <a:pt x="517693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035" name="Freeform: Shape 1034">
            <a:extLst>
              <a:ext uri="{FF2B5EF4-FFF2-40B4-BE49-F238E27FC236}">
                <a16:creationId xmlns:a16="http://schemas.microsoft.com/office/drawing/2014/main" id="{FE8F25D8-4980-4C67-9E0C-7BE94C9CBF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17310" cy="6858000"/>
          </a:xfrm>
          <a:custGeom>
            <a:avLst/>
            <a:gdLst>
              <a:gd name="connsiteX0" fmla="*/ 0 w 5917310"/>
              <a:gd name="connsiteY0" fmla="*/ 0 h 6858000"/>
              <a:gd name="connsiteX1" fmla="*/ 5118889 w 5917310"/>
              <a:gd name="connsiteY1" fmla="*/ 0 h 6858000"/>
              <a:gd name="connsiteX2" fmla="*/ 5279006 w 5917310"/>
              <a:gd name="connsiteY2" fmla="*/ 323150 h 6858000"/>
              <a:gd name="connsiteX3" fmla="*/ 5917310 w 5917310"/>
              <a:gd name="connsiteY3" fmla="*/ 3476847 h 6858000"/>
              <a:gd name="connsiteX4" fmla="*/ 5279006 w 5917310"/>
              <a:gd name="connsiteY4" fmla="*/ 6630545 h 6858000"/>
              <a:gd name="connsiteX5" fmla="*/ 5166304 w 5917310"/>
              <a:gd name="connsiteY5" fmla="*/ 6858000 h 6858000"/>
              <a:gd name="connsiteX6" fmla="*/ 0 w 591731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7310" h="6858000">
                <a:moveTo>
                  <a:pt x="0" y="0"/>
                </a:moveTo>
                <a:lnTo>
                  <a:pt x="5118889" y="0"/>
                </a:lnTo>
                <a:lnTo>
                  <a:pt x="5279006" y="323150"/>
                </a:lnTo>
                <a:cubicBezTo>
                  <a:pt x="5681998" y="1223391"/>
                  <a:pt x="5917310" y="2308646"/>
                  <a:pt x="5917310" y="3476847"/>
                </a:cubicBezTo>
                <a:cubicBezTo>
                  <a:pt x="5917310" y="4645048"/>
                  <a:pt x="5681998" y="5730304"/>
                  <a:pt x="5279006" y="6630545"/>
                </a:cubicBezTo>
                <a:lnTo>
                  <a:pt x="516630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38912" y="1527048"/>
            <a:ext cx="5020056" cy="2770632"/>
          </a:xfrm>
        </p:spPr>
        <p:txBody>
          <a:bodyPr>
            <a:normAutofit/>
          </a:bodyPr>
          <a:lstStyle/>
          <a:p>
            <a:pPr algn="l"/>
            <a:r>
              <a:rPr lang="de-DE" sz="5400">
                <a:cs typeface="Calibri Light"/>
              </a:rPr>
              <a:t>Fazant, Japanse kwartel en pauw.</a:t>
            </a:r>
            <a:endParaRPr lang="de-DE" sz="540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38912" y="4690872"/>
            <a:ext cx="4919472" cy="1335024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de-DE">
                <a:cs typeface="Calibri"/>
              </a:rPr>
              <a:t>Michelle, Sophie en Elisa</a:t>
            </a:r>
          </a:p>
          <a:p>
            <a:pPr algn="l"/>
            <a:r>
              <a:rPr lang="de-DE">
                <a:cs typeface="Calibri"/>
              </a:rPr>
              <a:t>CE vogels</a:t>
            </a:r>
          </a:p>
          <a:p>
            <a:pPr algn="l"/>
            <a:r>
              <a:rPr lang="de-DE">
                <a:cs typeface="Calibri"/>
              </a:rPr>
              <a:t>19-12-2023</a:t>
            </a:r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1A214C69-1234-4E5D-91CD-BEA0020425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F86E49C8-40C0-4E80-BAC0-9A66298F1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098" y="4461119"/>
            <a:ext cx="501907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1439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9" name="Group 5128">
            <a:extLst>
              <a:ext uri="{FF2B5EF4-FFF2-40B4-BE49-F238E27FC236}">
                <a16:creationId xmlns:a16="http://schemas.microsoft.com/office/drawing/2014/main" id="{1E5539EC-8CB8-002F-68C6-678840282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29768"/>
            <a:ext cx="12202175" cy="1519356"/>
            <a:chOff x="-1" y="-29768"/>
            <a:chExt cx="12202175" cy="1519356"/>
          </a:xfrm>
        </p:grpSpPr>
        <p:sp>
          <p:nvSpPr>
            <p:cNvPr id="5130" name="Rectangle 5129">
              <a:extLst>
                <a:ext uri="{FF2B5EF4-FFF2-40B4-BE49-F238E27FC236}">
                  <a16:creationId xmlns:a16="http://schemas.microsoft.com/office/drawing/2014/main" id="{6C5D55A6-9EFD-CDA3-20CC-A99812CE1A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41412" y="-5371175"/>
              <a:ext cx="1519350" cy="12202174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31" name="Rectangle 5130">
              <a:extLst>
                <a:ext uri="{FF2B5EF4-FFF2-40B4-BE49-F238E27FC236}">
                  <a16:creationId xmlns:a16="http://schemas.microsoft.com/office/drawing/2014/main" id="{A5B6E73B-6DFD-AE6C-1628-DF8DC30085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8917093" y="-1801610"/>
              <a:ext cx="1507122" cy="5063040"/>
            </a:xfrm>
            <a:prstGeom prst="rect">
              <a:avLst/>
            </a:prstGeom>
            <a:gradFill>
              <a:gsLst>
                <a:gs pos="5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32" name="Rectangle 5131">
              <a:extLst>
                <a:ext uri="{FF2B5EF4-FFF2-40B4-BE49-F238E27FC236}">
                  <a16:creationId xmlns:a16="http://schemas.microsoft.com/office/drawing/2014/main" id="{10E00FC4-DDBC-F424-CF71-73AF7A284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3100712" y="-3130481"/>
              <a:ext cx="1519356" cy="7720782"/>
            </a:xfrm>
            <a:prstGeom prst="rect">
              <a:avLst/>
            </a:prstGeom>
            <a:gradFill>
              <a:gsLst>
                <a:gs pos="2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E9282637-7FF6-A2D0-4140-8FB48368E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1" y="301843"/>
            <a:ext cx="10477109" cy="100353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Pop en man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F035F91-7BE6-B6FF-5E25-5F7FCE8BCB07}"/>
              </a:ext>
            </a:extLst>
          </p:cNvPr>
          <p:cNvSpPr>
            <a:spLocks/>
          </p:cNvSpPr>
          <p:nvPr/>
        </p:nvSpPr>
        <p:spPr>
          <a:xfrm>
            <a:off x="1508393" y="2184851"/>
            <a:ext cx="4521311" cy="3796849"/>
          </a:xfrm>
          <a:prstGeom prst="rect">
            <a:avLst/>
          </a:prstGeom>
        </p:spPr>
        <p:txBody>
          <a:bodyPr/>
          <a:lstStyle/>
          <a:p>
            <a:pPr defTabSz="795528">
              <a:spcAft>
                <a:spcPts val="600"/>
              </a:spcAft>
            </a:pPr>
            <a:r>
              <a:rPr lang="nl-NL" sz="1566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Pop </a:t>
            </a:r>
          </a:p>
          <a:p>
            <a:pPr defTabSz="795528">
              <a:spcAft>
                <a:spcPts val="600"/>
              </a:spcAft>
            </a:pPr>
            <a:r>
              <a:rPr lang="nl-NL" sz="1566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 kop-keelaftekeningen zijn minder contrastrijker </a:t>
            </a:r>
            <a:endParaRPr lang="nl-NL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A007DBC-96F6-43F0-CB83-9C13145B2FC5}"/>
              </a:ext>
            </a:extLst>
          </p:cNvPr>
          <p:cNvSpPr>
            <a:spLocks/>
          </p:cNvSpPr>
          <p:nvPr/>
        </p:nvSpPr>
        <p:spPr>
          <a:xfrm>
            <a:off x="6162684" y="2184851"/>
            <a:ext cx="4521311" cy="3796849"/>
          </a:xfrm>
          <a:prstGeom prst="rect">
            <a:avLst/>
          </a:prstGeom>
        </p:spPr>
        <p:txBody>
          <a:bodyPr/>
          <a:lstStyle/>
          <a:p>
            <a:pPr defTabSz="795528">
              <a:spcAft>
                <a:spcPts val="600"/>
              </a:spcAft>
            </a:pPr>
            <a:r>
              <a:rPr lang="nl-NL" sz="156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Man </a:t>
            </a:r>
          </a:p>
          <a:p>
            <a:pPr defTabSz="795528">
              <a:spcAft>
                <a:spcPts val="600"/>
              </a:spcAft>
            </a:pPr>
            <a:r>
              <a:rPr lang="nl-NL" sz="156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 kop-keelaftekeningen zijn contrastijker</a:t>
            </a:r>
            <a:endParaRPr lang="nl-NL" dirty="0"/>
          </a:p>
        </p:txBody>
      </p:sp>
      <p:pic>
        <p:nvPicPr>
          <p:cNvPr id="5122" name="Picture 2" descr="Japanse kwartel • voliere-info.nl">
            <a:extLst>
              <a:ext uri="{FF2B5EF4-FFF2-40B4-BE49-F238E27FC236}">
                <a16:creationId xmlns:a16="http://schemas.microsoft.com/office/drawing/2014/main" id="{A873941D-A3B5-C56B-97CF-FB7874B6A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511" y="3469989"/>
            <a:ext cx="2823262" cy="211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Japanse kwartel hennen – Hobby kuikenbroederij Broeder-ei">
            <a:extLst>
              <a:ext uri="{FF2B5EF4-FFF2-40B4-BE49-F238E27FC236}">
                <a16:creationId xmlns:a16="http://schemas.microsoft.com/office/drawing/2014/main" id="{48D50DD4-0839-710B-E4FA-0161A0A67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866" y="3469989"/>
            <a:ext cx="3144934" cy="208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Japanse kwartels - coturnix japonica vooraan op een geïsoleerd wit |  Premium Foto">
            <a:extLst>
              <a:ext uri="{FF2B5EF4-FFF2-40B4-BE49-F238E27FC236}">
                <a16:creationId xmlns:a16="http://schemas.microsoft.com/office/drawing/2014/main" id="{27F412D6-1563-0E91-E87F-BF4900021F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4"/>
          <a:stretch/>
        </p:blipFill>
        <p:spPr bwMode="auto">
          <a:xfrm>
            <a:off x="74645" y="5705848"/>
            <a:ext cx="2256647" cy="1138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03130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9" name="Slide Background">
            <a:extLst>
              <a:ext uri="{FF2B5EF4-FFF2-40B4-BE49-F238E27FC236}">
                <a16:creationId xmlns:a16="http://schemas.microsoft.com/office/drawing/2014/main" id="{B210AC1D-4063-4C6E-9528-FA9C4C0C1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161" name="Rectangle 6160">
            <a:extLst>
              <a:ext uri="{FF2B5EF4-FFF2-40B4-BE49-F238E27FC236}">
                <a16:creationId xmlns:a16="http://schemas.microsoft.com/office/drawing/2014/main" id="{02F8C595-E68C-4306-AED8-DC7826A0A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4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FB3607-C09B-F1E7-F735-B0496F5BA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409" y="762001"/>
            <a:ext cx="4156512" cy="170824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Snavelvorm </a:t>
            </a:r>
          </a:p>
        </p:txBody>
      </p:sp>
      <p:pic>
        <p:nvPicPr>
          <p:cNvPr id="6148" name="Picture 4" descr="Japanse Kwartel - FocusGroningenFocusGroningen">
            <a:extLst>
              <a:ext uri="{FF2B5EF4-FFF2-40B4-BE49-F238E27FC236}">
                <a16:creationId xmlns:a16="http://schemas.microsoft.com/office/drawing/2014/main" id="{FB73C44E-16BB-7972-AE8A-8220AAA4AB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5" r="8377" b="-1"/>
          <a:stretch/>
        </p:blipFill>
        <p:spPr bwMode="auto">
          <a:xfrm>
            <a:off x="-1" y="-2"/>
            <a:ext cx="6096001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BE5E4C54-36DF-DA13-7FCE-BDDBD734B8C0}"/>
              </a:ext>
            </a:extLst>
          </p:cNvPr>
          <p:cNvSpPr txBox="1"/>
          <p:nvPr/>
        </p:nvSpPr>
        <p:spPr>
          <a:xfrm>
            <a:off x="6803409" y="2470245"/>
            <a:ext cx="4156512" cy="37698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Kort, krachtig, iets gebogen.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Past bij het foerageergedrag van de vogel.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Aangepast aan dieet op kleine zaden en insecten.</a:t>
            </a:r>
            <a:endParaRPr lang="en-US" sz="2000" dirty="0"/>
          </a:p>
        </p:txBody>
      </p:sp>
      <p:pic>
        <p:nvPicPr>
          <p:cNvPr id="6150" name="Picture 6" descr="Japanse kwartel in studio stock foto. Image of vogel - 206441886">
            <a:extLst>
              <a:ext uri="{FF2B5EF4-FFF2-40B4-BE49-F238E27FC236}">
                <a16:creationId xmlns:a16="http://schemas.microsoft.com/office/drawing/2014/main" id="{3BDA4A64-B6E4-FF90-DD66-A860B9F79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030" y="5114611"/>
            <a:ext cx="1418118" cy="1743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59856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3B98CE-ED74-8F8D-617A-F617C6DF6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4" y="741391"/>
            <a:ext cx="3549649" cy="161620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/>
              <a:t>Anatomische kenmerken 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5BEB10A2-DB95-C77F-158A-AE1ABBC96809}"/>
              </a:ext>
            </a:extLst>
          </p:cNvPr>
          <p:cNvSpPr txBox="1"/>
          <p:nvPr/>
        </p:nvSpPr>
        <p:spPr>
          <a:xfrm>
            <a:off x="876693" y="2533476"/>
            <a:ext cx="3346964" cy="34478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Klein </a:t>
            </a:r>
            <a:r>
              <a:rPr lang="en-US" sz="1600" dirty="0" err="1"/>
              <a:t>rond</a:t>
            </a:r>
            <a:r>
              <a:rPr lang="en-US" sz="1600" dirty="0"/>
              <a:t> </a:t>
            </a:r>
            <a:r>
              <a:rPr lang="en-US" sz="1600" dirty="0" err="1"/>
              <a:t>vogeltje</a:t>
            </a:r>
            <a:r>
              <a:rPr lang="en-US" sz="1600" dirty="0"/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Bruin </a:t>
            </a:r>
            <a:r>
              <a:rPr lang="en-US" sz="1600" dirty="0" err="1"/>
              <a:t>verenkleed</a:t>
            </a:r>
            <a:r>
              <a:rPr lang="en-US" sz="1600" dirty="0"/>
              <a:t> in verschillende </a:t>
            </a:r>
            <a:r>
              <a:rPr lang="en-US" sz="1600" dirty="0" err="1"/>
              <a:t>tinten</a:t>
            </a:r>
            <a:r>
              <a:rPr lang="en-US" sz="1600" dirty="0"/>
              <a:t> bruin.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Aftekeningen</a:t>
            </a:r>
            <a:r>
              <a:rPr lang="en-US" sz="1600" dirty="0"/>
              <a:t> in de </a:t>
            </a:r>
            <a:r>
              <a:rPr lang="en-US" sz="1600" dirty="0" err="1"/>
              <a:t>vorm</a:t>
            </a:r>
            <a:r>
              <a:rPr lang="en-US" sz="1600" dirty="0"/>
              <a:t> van </a:t>
            </a:r>
            <a:r>
              <a:rPr lang="en-US" sz="1600" dirty="0" err="1"/>
              <a:t>streepjes</a:t>
            </a:r>
            <a:r>
              <a:rPr lang="en-US" sz="1600" dirty="0"/>
              <a:t>/</a:t>
            </a:r>
            <a:r>
              <a:rPr lang="en-US" sz="1600" dirty="0" err="1"/>
              <a:t>stippen</a:t>
            </a:r>
            <a:r>
              <a:rPr lang="en-US" sz="1600" dirty="0"/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Poten</a:t>
            </a:r>
            <a:r>
              <a:rPr lang="en-US" sz="1600" dirty="0"/>
              <a:t>/</a:t>
            </a:r>
            <a:r>
              <a:rPr lang="en-US" sz="1600" dirty="0" err="1"/>
              <a:t>klauwen</a:t>
            </a:r>
            <a:r>
              <a:rPr lang="en-US" sz="1600" dirty="0"/>
              <a:t> </a:t>
            </a:r>
            <a:r>
              <a:rPr lang="en-US" sz="1600" dirty="0" err="1"/>
              <a:t>waarmee</a:t>
            </a:r>
            <a:r>
              <a:rPr lang="en-US" sz="1600" dirty="0"/>
              <a:t> ze goed kunnen graven/</a:t>
            </a:r>
            <a:r>
              <a:rPr lang="en-US" sz="1600" dirty="0" err="1"/>
              <a:t>foerageren</a:t>
            </a:r>
            <a:r>
              <a:rPr lang="en-US" sz="1600" dirty="0"/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Kleine </a:t>
            </a:r>
            <a:r>
              <a:rPr lang="en-US" sz="1600" dirty="0" err="1"/>
              <a:t>vleugeltjes</a:t>
            </a:r>
            <a:r>
              <a:rPr lang="en-US" sz="1600" dirty="0"/>
              <a:t> waar ze </a:t>
            </a:r>
            <a:r>
              <a:rPr lang="en-US" sz="1600" dirty="0" err="1"/>
              <a:t>kleine</a:t>
            </a:r>
            <a:r>
              <a:rPr lang="en-US" sz="1600" dirty="0"/>
              <a:t> </a:t>
            </a:r>
            <a:r>
              <a:rPr lang="en-US" sz="1600" dirty="0" err="1"/>
              <a:t>stukjes</a:t>
            </a:r>
            <a:r>
              <a:rPr lang="en-US" sz="1600" dirty="0"/>
              <a:t> mee kunnen </a:t>
            </a:r>
            <a:r>
              <a:rPr lang="en-US" sz="1600" dirty="0" err="1"/>
              <a:t>vliegen</a:t>
            </a:r>
            <a:r>
              <a:rPr lang="en-US" sz="1600" dirty="0"/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Bruingrijze</a:t>
            </a:r>
            <a:r>
              <a:rPr lang="en-US" sz="1600" dirty="0"/>
              <a:t> licht </a:t>
            </a:r>
            <a:r>
              <a:rPr lang="en-US" sz="1600" dirty="0" err="1"/>
              <a:t>gekromde</a:t>
            </a:r>
            <a:r>
              <a:rPr lang="en-US" sz="1600" dirty="0"/>
              <a:t> snavel.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-</a:t>
            </a:r>
            <a:r>
              <a:rPr lang="en-US" sz="1600" dirty="0" err="1"/>
              <a:t>Geslachtsorganen</a:t>
            </a:r>
            <a:r>
              <a:rPr lang="en-US" sz="1600" dirty="0"/>
              <a:t> </a:t>
            </a:r>
            <a:r>
              <a:rPr lang="en-US" sz="1600" dirty="0" err="1"/>
              <a:t>bevinden</a:t>
            </a:r>
            <a:r>
              <a:rPr lang="en-US" sz="1600" dirty="0"/>
              <a:t> </a:t>
            </a:r>
            <a:r>
              <a:rPr lang="en-US" sz="1600" dirty="0" err="1"/>
              <a:t>zich</a:t>
            </a:r>
            <a:r>
              <a:rPr lang="en-US" sz="1600" dirty="0"/>
              <a:t> intern.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7170" name="Picture 2" descr="Leuke Volwassen Kwartel Geïsoleerd Over Witte Achtergrond Knipperen  Royalty-Vrije Foto, Plaatjes, Beelden en Stock Fotografie. Image 42446254">
            <a:extLst>
              <a:ext uri="{FF2B5EF4-FFF2-40B4-BE49-F238E27FC236}">
                <a16:creationId xmlns:a16="http://schemas.microsoft.com/office/drawing/2014/main" id="{EF06E89D-525A-1838-5439-74A6E74B9F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" r="1" b="1"/>
          <a:stretch/>
        </p:blipFill>
        <p:spPr bwMode="auto">
          <a:xfrm>
            <a:off x="5089243" y="877413"/>
            <a:ext cx="6222628" cy="504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79" name="Group 7174">
            <a:extLst>
              <a:ext uri="{FF2B5EF4-FFF2-40B4-BE49-F238E27FC236}">
                <a16:creationId xmlns:a16="http://schemas.microsoft.com/office/drawing/2014/main" id="{3AFCAD34-1AFC-BC1A-F6B2-C34C63912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089243" y="5858828"/>
            <a:ext cx="6226463" cy="123363"/>
            <a:chOff x="7015162" y="5858828"/>
            <a:chExt cx="4300544" cy="123363"/>
          </a:xfrm>
        </p:grpSpPr>
        <p:sp>
          <p:nvSpPr>
            <p:cNvPr id="7180" name="Rectangle 7175">
              <a:extLst>
                <a:ext uri="{FF2B5EF4-FFF2-40B4-BE49-F238E27FC236}">
                  <a16:creationId xmlns:a16="http://schemas.microsoft.com/office/drawing/2014/main" id="{1129F4A2-3705-CF87-3DDA-AF9CE9389B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03753" y="3770237"/>
              <a:ext cx="123362" cy="4300544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81" name="Rectangle 7176">
              <a:extLst>
                <a:ext uri="{FF2B5EF4-FFF2-40B4-BE49-F238E27FC236}">
                  <a16:creationId xmlns:a16="http://schemas.microsoft.com/office/drawing/2014/main" id="{891B1028-FC76-5583-3A1F-5815A7DCF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09789" y="4876274"/>
              <a:ext cx="123362" cy="2088471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49534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608925-9E15-CDFD-B331-322C2F9FB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Voeding 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E716A499-3589-FB64-FAD6-F06A043566E3}"/>
              </a:ext>
            </a:extLst>
          </p:cNvPr>
          <p:cNvSpPr txBox="1"/>
          <p:nvPr/>
        </p:nvSpPr>
        <p:spPr>
          <a:xfrm>
            <a:off x="1035698" y="1875453"/>
            <a:ext cx="377889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-Wild:</a:t>
            </a:r>
          </a:p>
          <a:p>
            <a:r>
              <a:rPr lang="nl-NL" dirty="0"/>
              <a:t>Zaden, granen, grassen, plantendelen, insecten, kleine ongewervelden, bladeren en groene plantendelen.</a:t>
            </a:r>
          </a:p>
          <a:p>
            <a:r>
              <a:rPr lang="nl-NL" dirty="0"/>
              <a:t>-</a:t>
            </a:r>
            <a:r>
              <a:rPr lang="nl-NL" b="1" dirty="0"/>
              <a:t>Gevangenschap:</a:t>
            </a:r>
          </a:p>
          <a:p>
            <a:r>
              <a:rPr lang="nl-NL" dirty="0"/>
              <a:t>Kwartelvoer, grind, fijn zand, vers water. </a:t>
            </a:r>
          </a:p>
          <a:p>
            <a:r>
              <a:rPr lang="nl-NL" i="1" dirty="0"/>
              <a:t>Aanvullingen</a:t>
            </a:r>
            <a:r>
              <a:rPr lang="nl-NL" dirty="0"/>
              <a:t>:</a:t>
            </a:r>
          </a:p>
          <a:p>
            <a:r>
              <a:rPr lang="nl-NL" dirty="0"/>
              <a:t>Groenten, fruit, eiwitbronnen, kalk, grit, yoghurt, kefir, zonnebloempitten, noten, andere </a:t>
            </a:r>
            <a:r>
              <a:rPr lang="nl-NL" i="1" dirty="0"/>
              <a:t>seizoensgebonden</a:t>
            </a:r>
            <a:r>
              <a:rPr lang="nl-NL" dirty="0"/>
              <a:t> aanvullingen.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8194" name="Picture 2" descr="Premium Kwartelmix ">
            <a:extLst>
              <a:ext uri="{FF2B5EF4-FFF2-40B4-BE49-F238E27FC236}">
                <a16:creationId xmlns:a16="http://schemas.microsoft.com/office/drawing/2014/main" id="{86E86519-0566-CBD5-9B2A-63C9A4D4A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387" y="60123"/>
            <a:ext cx="3591693" cy="2693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Gedroogde meelwormen voordeelemmer online kopen? → Dierencompleet.nl">
            <a:extLst>
              <a:ext uri="{FF2B5EF4-FFF2-40B4-BE49-F238E27FC236}">
                <a16:creationId xmlns:a16="http://schemas.microsoft.com/office/drawing/2014/main" id="{0F79E49A-4FB9-1D66-0320-9F6246341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324" y="2753893"/>
            <a:ext cx="4456863" cy="2971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Green growing grass. 8309384 PNG">
            <a:extLst>
              <a:ext uri="{FF2B5EF4-FFF2-40B4-BE49-F238E27FC236}">
                <a16:creationId xmlns:a16="http://schemas.microsoft.com/office/drawing/2014/main" id="{C4CF71A2-B21F-8F2D-978C-535056D5F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995" y="4993696"/>
            <a:ext cx="6484536" cy="186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Maagkiezel, grit &amp; pikblokken - Dierencompleet.nl">
            <a:extLst>
              <a:ext uri="{FF2B5EF4-FFF2-40B4-BE49-F238E27FC236}">
                <a16:creationId xmlns:a16="http://schemas.microsoft.com/office/drawing/2014/main" id="{74BEB28A-8266-758C-B3F2-8F6CC0B40D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8" r="17924"/>
          <a:stretch/>
        </p:blipFill>
        <p:spPr bwMode="auto">
          <a:xfrm>
            <a:off x="6096000" y="104856"/>
            <a:ext cx="2713055" cy="260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Bladgroente – Jouw Groenteman">
            <a:extLst>
              <a:ext uri="{FF2B5EF4-FFF2-40B4-BE49-F238E27FC236}">
                <a16:creationId xmlns:a16="http://schemas.microsoft.com/office/drawing/2014/main" id="{B22589DD-18B1-591D-2B5E-62A79813C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412" y="2769644"/>
            <a:ext cx="2163568" cy="216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90868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5" name="Rectangle 9224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E3ED78-DC19-E759-9A19-6C6DE4780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/>
              <a:t>Foerageren en kenmerken opname voeding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16CB0082-4C05-E3B7-5B71-53CD49572F63}"/>
              </a:ext>
            </a:extLst>
          </p:cNvPr>
          <p:cNvSpPr txBox="1"/>
          <p:nvPr/>
        </p:nvSpPr>
        <p:spPr>
          <a:xfrm>
            <a:off x="838200" y="2333297"/>
            <a:ext cx="4619621" cy="3843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b="1"/>
              <a:t>Foerageergedrag: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/>
              <a:t>-Grondvogels, foerageren op de grond.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/>
              <a:t>-Pikken/oppikken.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/>
              <a:t>-Vertonen soms grazende bewegingen.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/>
              <a:t>-Voorkeur voor open gebieden.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b="1"/>
              <a:t>Kenmerken van voedselopname: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/>
              <a:t>-Pikken en snavelgebruik.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/>
              <a:t>-Scharrelen en krabben.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/>
              <a:t>-Pikorde tijdens het eten.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/>
              <a:t>-Slikken voedsel in geheel door, wordt in kleingemaakt in </a:t>
            </a:r>
            <a:r>
              <a:rPr lang="en-US" sz="1300" i="1"/>
              <a:t>spiermaag met maagkiezels.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b="1"/>
              <a:t>Spijsvertering: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/>
              <a:t>-Spiermaag met maagkiezels.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/>
              <a:t>-Voedsel gaat naar krop, kliermaag, spiermaag, dunne darm, dikke darm, cloaca.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/>
          </a:p>
        </p:txBody>
      </p:sp>
      <p:pic>
        <p:nvPicPr>
          <p:cNvPr id="9220" name="Picture 4" descr="Japanse kwartel - VogelKweker">
            <a:extLst>
              <a:ext uri="{FF2B5EF4-FFF2-40B4-BE49-F238E27FC236}">
                <a16:creationId xmlns:a16="http://schemas.microsoft.com/office/drawing/2014/main" id="{9208BCCB-606C-5D4E-3D6A-CCC3EC15EA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6" r="21837" b="-1"/>
          <a:stretch/>
        </p:blipFill>
        <p:spPr bwMode="auto"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Japanse kwartel in studio | Premium Foto">
            <a:extLst>
              <a:ext uri="{FF2B5EF4-FFF2-40B4-BE49-F238E27FC236}">
                <a16:creationId xmlns:a16="http://schemas.microsoft.com/office/drawing/2014/main" id="{0FCB3461-1C08-B080-AE73-835DA6ED4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802" y="2333297"/>
            <a:ext cx="2074984" cy="207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48237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22B0DF0-E30E-8FD8-0751-A0024D7BB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/>
              <a:t>Geef kwartels in ieder geval geen chocolade, dat mogen ze niet. </a:t>
            </a:r>
          </a:p>
        </p:txBody>
      </p:sp>
      <p:sp>
        <p:nvSpPr>
          <p:cNvPr id="10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8" descr="Kwartels verzorgen (met afbeeldingen) - wikiHow">
            <a:extLst>
              <a:ext uri="{FF2B5EF4-FFF2-40B4-BE49-F238E27FC236}">
                <a16:creationId xmlns:a16="http://schemas.microsoft.com/office/drawing/2014/main" id="{E9ADFFE9-9177-5F35-14AE-57D59FAA72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8" r="20565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280+ Japanse Kwartel Stockfoto's, afbeeldingen en royalty-free beelden -  iStock">
            <a:extLst>
              <a:ext uri="{FF2B5EF4-FFF2-40B4-BE49-F238E27FC236}">
                <a16:creationId xmlns:a16="http://schemas.microsoft.com/office/drawing/2014/main" id="{C5BD28CF-9FD6-10EB-6E27-293799F48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318" y="5105452"/>
            <a:ext cx="2197868" cy="175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4925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9" name="Rectangle 1030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F55A353-F3F0-E922-A22D-289460D3AB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3880" y="1226937"/>
            <a:ext cx="3734014" cy="3200618"/>
          </a:xfrm>
        </p:spPr>
        <p:txBody>
          <a:bodyPr anchor="b">
            <a:normAutofit/>
          </a:bodyPr>
          <a:lstStyle/>
          <a:p>
            <a:r>
              <a:rPr lang="nl-NL" sz="5400" dirty="0"/>
              <a:t>De blauwe pauw</a:t>
            </a:r>
          </a:p>
        </p:txBody>
      </p:sp>
      <p:sp>
        <p:nvSpPr>
          <p:cNvPr id="1040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Mannetjespauw maakt seksgeluid om vrouwtje te lokken | Wetenschap | NU.nl">
            <a:extLst>
              <a:ext uri="{FF2B5EF4-FFF2-40B4-BE49-F238E27FC236}">
                <a16:creationId xmlns:a16="http://schemas.microsoft.com/office/drawing/2014/main" id="{B3677D55-EEE1-3A89-BDEB-BA518B1433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3" r="22366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02597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5F038B7D-41C1-CD91-6CAD-B4E3800B7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4860" y="-6116"/>
            <a:ext cx="8017140" cy="5344760"/>
          </a:xfrm>
          <a:prstGeom prst="rect">
            <a:avLst/>
          </a:prstGeom>
        </p:spPr>
      </p:pic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46DACB45-3AAF-372C-D074-B3F8B4A2DC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6152029" cy="542139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38555AC8-A31F-E4F7-01BB-AEFF5E8C16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5338644"/>
            <a:ext cx="12202175" cy="1519356"/>
            <a:chOff x="-1" y="-29768"/>
            <a:chExt cx="12202175" cy="1519356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3C03E37-7ED0-19AE-52C3-13E69D05CD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41412" y="-5371175"/>
              <a:ext cx="1519350" cy="12202174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5518BEA-7506-877F-D89F-5B680FBB6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8917093" y="-1801610"/>
              <a:ext cx="1507122" cy="5063040"/>
            </a:xfrm>
            <a:prstGeom prst="rect">
              <a:avLst/>
            </a:prstGeom>
            <a:gradFill>
              <a:gsLst>
                <a:gs pos="5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2E02916-7129-5FE5-2223-BD70F1BBB5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3100712" y="-3130481"/>
              <a:ext cx="1519356" cy="7720782"/>
            </a:xfrm>
            <a:prstGeom prst="rect">
              <a:avLst/>
            </a:prstGeom>
            <a:gradFill>
              <a:gsLst>
                <a:gs pos="2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759FC343-288A-C3E2-650A-826CC0FA8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8239" y="5505207"/>
            <a:ext cx="6784181" cy="9139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Pop of man </a:t>
            </a:r>
            <a:r>
              <a:rPr lang="en-US" sz="3200" dirty="0" err="1">
                <a:solidFill>
                  <a:srgbClr val="FFFFFF"/>
                </a:solidFill>
              </a:rPr>
              <a:t>pauw</a:t>
            </a:r>
            <a:endParaRPr lang="en-US" sz="3200" kern="1200" dirty="0">
              <a:solidFill>
                <a:srgbClr val="FFFFFF"/>
              </a:solidFill>
              <a:latin typeface="+mj-l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615221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114ED94A-C85D-4CD3-4205-438D21CE6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9217" y="-1"/>
            <a:ext cx="5213267" cy="6883030"/>
            <a:chOff x="-19217" y="-1"/>
            <a:chExt cx="5213267" cy="688303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642BDB2-BF67-1D53-1C70-0B41D709E4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06" y="0"/>
              <a:ext cx="5204956" cy="6883029"/>
            </a:xfrm>
            <a:prstGeom prst="rect">
              <a:avLst/>
            </a:prstGeom>
            <a:gradFill>
              <a:gsLst>
                <a:gs pos="7000">
                  <a:schemeClr val="accent2"/>
                </a:gs>
                <a:gs pos="100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8E0D8CE-5DBF-B664-EB48-C29BF8AB4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-19217" y="1731909"/>
              <a:ext cx="5204963" cy="5144400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60000">
                  <a:schemeClr val="accent5">
                    <a:lumMod val="60000"/>
                    <a:lumOff val="40000"/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FD140CE-7DE2-C88F-5EAE-F45EB69E6A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10" y="6723"/>
              <a:ext cx="3834567" cy="6876300"/>
            </a:xfrm>
            <a:prstGeom prst="rect">
              <a:avLst/>
            </a:prstGeom>
            <a:gradFill flip="none" rotWithShape="1">
              <a:gsLst>
                <a:gs pos="3000">
                  <a:schemeClr val="accent2">
                    <a:lumMod val="60000"/>
                    <a:lumOff val="40000"/>
                    <a:alpha val="78000"/>
                  </a:schemeClr>
                </a:gs>
                <a:gs pos="42000">
                  <a:schemeClr val="accent2">
                    <a:alpha val="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57E87E3-413F-10EF-63D8-6016E986C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-844601" y="833689"/>
              <a:ext cx="6872341" cy="5204961"/>
            </a:xfrm>
            <a:prstGeom prst="rect">
              <a:avLst/>
            </a:prstGeom>
            <a:gradFill>
              <a:gsLst>
                <a:gs pos="0">
                  <a:schemeClr val="accent5">
                    <a:alpha val="86000"/>
                  </a:schemeClr>
                </a:gs>
                <a:gs pos="57000">
                  <a:schemeClr val="accent2">
                    <a:alpha val="0"/>
                  </a:schemeClr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23D98926-1B02-D0BD-D23D-9841688CC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484" y="739835"/>
            <a:ext cx="3702580" cy="1616203"/>
          </a:xfrm>
        </p:spPr>
        <p:txBody>
          <a:bodyPr anchor="b">
            <a:normAutofit/>
          </a:bodyPr>
          <a:lstStyle/>
          <a:p>
            <a:r>
              <a:rPr lang="nl-NL" sz="3200" dirty="0">
                <a:solidFill>
                  <a:srgbClr val="FFFFFF"/>
                </a:solidFill>
                <a:cs typeface="Calibri Light"/>
              </a:rPr>
              <a:t>Snavelvorm pauw</a:t>
            </a:r>
            <a:endParaRPr lang="nl-NL" sz="3200" dirty="0">
              <a:solidFill>
                <a:srgbClr val="FFFFFF"/>
              </a:solidFill>
            </a:endParaRP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5ED2468-F7C9-D935-1C98-50F32CAC41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484" y="2459116"/>
            <a:ext cx="3702579" cy="352482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sz="2000" dirty="0">
                <a:solidFill>
                  <a:srgbClr val="FFFFFF"/>
                </a:solidFill>
                <a:cs typeface="Calibri"/>
              </a:rPr>
              <a:t>Kippensnavel </a:t>
            </a:r>
          </a:p>
          <a:p>
            <a:r>
              <a:rPr lang="nl-NL" sz="2000" dirty="0">
                <a:solidFill>
                  <a:srgbClr val="FFFFFF"/>
                </a:solidFill>
                <a:cs typeface="Calibri"/>
              </a:rPr>
              <a:t>Grond </a:t>
            </a:r>
          </a:p>
          <a:p>
            <a:r>
              <a:rPr lang="nl-NL" sz="2000" dirty="0">
                <a:solidFill>
                  <a:srgbClr val="FFFFFF"/>
                </a:solidFill>
                <a:cs typeface="Calibri"/>
              </a:rPr>
              <a:t>Alleseters</a:t>
            </a:r>
          </a:p>
          <a:p>
            <a:pPr marL="0" indent="0">
              <a:buNone/>
            </a:pPr>
            <a:r>
              <a:rPr lang="nl-NL" sz="2000" dirty="0">
                <a:solidFill>
                  <a:srgbClr val="FFFFFF"/>
                </a:solidFill>
                <a:cs typeface="Calibri"/>
              </a:rPr>
              <a:t> </a:t>
            </a:r>
          </a:p>
          <a:p>
            <a:endParaRPr lang="nl-NL" sz="2000" dirty="0">
              <a:solidFill>
                <a:srgbClr val="FFFFFF"/>
              </a:solidFill>
              <a:cs typeface="Calibri"/>
            </a:endParaRPr>
          </a:p>
          <a:p>
            <a:endParaRPr lang="nl-NL" sz="2000" dirty="0">
              <a:solidFill>
                <a:srgbClr val="FFFFFF"/>
              </a:solidFill>
              <a:cs typeface="Calibri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B90C94B-548B-D6BB-00E3-97B5DCB0D7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71" t="-449" r="18385" b="449"/>
          <a:stretch/>
        </p:blipFill>
        <p:spPr>
          <a:xfrm>
            <a:off x="6019464" y="876609"/>
            <a:ext cx="5521576" cy="513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5184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E61B563-A4B2-5783-81AF-A2A053D747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5352229"/>
            <a:ext cx="12192000" cy="1519356"/>
            <a:chOff x="0" y="-29768"/>
            <a:chExt cx="12202174" cy="151935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0633BBC-8C60-7DC4-F0CC-CE3225109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41412" y="-5371175"/>
              <a:ext cx="1519350" cy="12202174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0">
              <a:extLst>
                <a:ext uri="{FF2B5EF4-FFF2-40B4-BE49-F238E27FC236}">
                  <a16:creationId xmlns:a16="http://schemas.microsoft.com/office/drawing/2014/main" id="{CCC98078-F2A2-725C-ED61-320B63B695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289101" y="-1429602"/>
              <a:ext cx="1507122" cy="4319024"/>
            </a:xfrm>
            <a:prstGeom prst="rect">
              <a:avLst/>
            </a:prstGeom>
            <a:gradFill>
              <a:gsLst>
                <a:gs pos="5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1CD4C03-24F0-57A9-530E-8F2ABABDC5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880884" y="-2910652"/>
              <a:ext cx="1519356" cy="7281123"/>
            </a:xfrm>
            <a:prstGeom prst="rect">
              <a:avLst/>
            </a:prstGeom>
            <a:gradFill>
              <a:gsLst>
                <a:gs pos="2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75000"/>
                    <a:alpha val="70000"/>
                  </a:schemeClr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01729DC7-8F3B-283C-B9CB-72C77E9B4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09902"/>
            <a:ext cx="6924026" cy="9139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 err="1">
                <a:solidFill>
                  <a:srgbClr val="FFFFFF"/>
                </a:solidFill>
              </a:rPr>
              <a:t>Anatomische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kenmerken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pauw</a:t>
            </a:r>
            <a:endParaRPr lang="en-US" sz="3200" dirty="0">
              <a:solidFill>
                <a:srgbClr val="FFFFFF"/>
              </a:solidFill>
              <a:cs typeface="Calibri Light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218375F-4139-2527-84A4-0005C2A8A0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40" r="11938"/>
          <a:stretch/>
        </p:blipFill>
        <p:spPr>
          <a:xfrm>
            <a:off x="0" y="0"/>
            <a:ext cx="6064624" cy="534611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D99F92D3-60E9-FFFF-7FA0-6E1050FA65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6577" y="599172"/>
            <a:ext cx="2762461" cy="414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726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114ED94A-C85D-4CD3-4205-438D21CE6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9217" y="-1"/>
            <a:ext cx="5213267" cy="6883030"/>
            <a:chOff x="-19217" y="-1"/>
            <a:chExt cx="5213267" cy="688303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642BDB2-BF67-1D53-1C70-0B41D709E4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06" y="0"/>
              <a:ext cx="5204956" cy="6883029"/>
            </a:xfrm>
            <a:prstGeom prst="rect">
              <a:avLst/>
            </a:prstGeom>
            <a:gradFill>
              <a:gsLst>
                <a:gs pos="7000">
                  <a:schemeClr val="accent2"/>
                </a:gs>
                <a:gs pos="100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8E0D8CE-5DBF-B664-EB48-C29BF8AB4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-19217" y="1731909"/>
              <a:ext cx="5204963" cy="5144400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60000">
                  <a:schemeClr val="accent5">
                    <a:lumMod val="60000"/>
                    <a:lumOff val="40000"/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FD140CE-7DE2-C88F-5EAE-F45EB69E6A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10" y="6723"/>
              <a:ext cx="3834567" cy="6876300"/>
            </a:xfrm>
            <a:prstGeom prst="rect">
              <a:avLst/>
            </a:prstGeom>
            <a:gradFill flip="none" rotWithShape="1">
              <a:gsLst>
                <a:gs pos="3000">
                  <a:schemeClr val="accent2">
                    <a:lumMod val="60000"/>
                    <a:lumOff val="40000"/>
                    <a:alpha val="78000"/>
                  </a:schemeClr>
                </a:gs>
                <a:gs pos="42000">
                  <a:schemeClr val="accent2">
                    <a:alpha val="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57E87E3-413F-10EF-63D8-6016E986C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-844601" y="833689"/>
              <a:ext cx="6872341" cy="5204961"/>
            </a:xfrm>
            <a:prstGeom prst="rect">
              <a:avLst/>
            </a:prstGeom>
            <a:gradFill>
              <a:gsLst>
                <a:gs pos="0">
                  <a:schemeClr val="accent5">
                    <a:alpha val="86000"/>
                  </a:schemeClr>
                </a:gs>
                <a:gs pos="57000">
                  <a:schemeClr val="accent2">
                    <a:alpha val="0"/>
                  </a:schemeClr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CBD07921-81A2-5CFC-1EE3-20E987C6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484" y="739835"/>
            <a:ext cx="3702580" cy="1616203"/>
          </a:xfrm>
        </p:spPr>
        <p:txBody>
          <a:bodyPr anchor="b">
            <a:normAutofit/>
          </a:bodyPr>
          <a:lstStyle/>
          <a:p>
            <a:r>
              <a:rPr lang="nl-NL" sz="3200">
                <a:solidFill>
                  <a:srgbClr val="FFFFFF"/>
                </a:solidFill>
                <a:cs typeface="Calibri Light"/>
              </a:rPr>
              <a:t>Inhoud</a:t>
            </a:r>
            <a:endParaRPr lang="nl-NL" sz="3200">
              <a:solidFill>
                <a:srgbClr val="FFFFFF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CAB4336-AC24-49BA-0325-678A3D9C67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484" y="2459116"/>
            <a:ext cx="3702579" cy="352482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sz="2000" i="1" dirty="0">
                <a:solidFill>
                  <a:srgbClr val="FFFFFF"/>
                </a:solidFill>
                <a:cs typeface="Calibri"/>
              </a:rPr>
              <a:t>Voor beide soorten:</a:t>
            </a:r>
          </a:p>
          <a:p>
            <a:r>
              <a:rPr lang="nl-NL" sz="2000" dirty="0">
                <a:solidFill>
                  <a:srgbClr val="FFFFFF"/>
                </a:solidFill>
                <a:cs typeface="Calibri"/>
              </a:rPr>
              <a:t>Pop en man </a:t>
            </a:r>
            <a:endParaRPr lang="nl-NL" dirty="0"/>
          </a:p>
          <a:p>
            <a:r>
              <a:rPr lang="nl-NL" sz="2000" dirty="0">
                <a:solidFill>
                  <a:srgbClr val="FFFFFF"/>
                </a:solidFill>
                <a:cs typeface="Calibri"/>
              </a:rPr>
              <a:t>Snavelvorm </a:t>
            </a:r>
          </a:p>
          <a:p>
            <a:r>
              <a:rPr lang="nl-NL" sz="2000" dirty="0">
                <a:solidFill>
                  <a:srgbClr val="FFFFFF"/>
                </a:solidFill>
                <a:cs typeface="Calibri"/>
              </a:rPr>
              <a:t>Anatomische kenmerken fazant</a:t>
            </a:r>
          </a:p>
          <a:p>
            <a:r>
              <a:rPr lang="nl-NL" sz="2000" dirty="0">
                <a:solidFill>
                  <a:srgbClr val="FFFFFF"/>
                </a:solidFill>
                <a:cs typeface="Calibri"/>
              </a:rPr>
              <a:t>Voeding</a:t>
            </a:r>
          </a:p>
          <a:p>
            <a:r>
              <a:rPr lang="nl-NL" sz="2000" dirty="0" err="1">
                <a:solidFill>
                  <a:srgbClr val="FFFFFF"/>
                </a:solidFill>
                <a:cs typeface="Calibri"/>
              </a:rPr>
              <a:t>Fourageren</a:t>
            </a:r>
            <a:r>
              <a:rPr lang="nl-NL" sz="2000" dirty="0">
                <a:solidFill>
                  <a:srgbClr val="FFFFFF"/>
                </a:solidFill>
                <a:cs typeface="Calibri"/>
              </a:rPr>
              <a:t> &amp; kenmerken voedselopname/vertering</a:t>
            </a:r>
          </a:p>
        </p:txBody>
      </p:sp>
      <p:pic>
        <p:nvPicPr>
          <p:cNvPr id="5" name="Afbeelding 4" descr="Alles over de Fazant - De Jagersvereniging">
            <a:extLst>
              <a:ext uri="{FF2B5EF4-FFF2-40B4-BE49-F238E27FC236}">
                <a16:creationId xmlns:a16="http://schemas.microsoft.com/office/drawing/2014/main" id="{28EF3399-006A-329F-8F87-94D3D24B8C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667" r="-1" b="-1"/>
          <a:stretch/>
        </p:blipFill>
        <p:spPr>
          <a:xfrm>
            <a:off x="6360459" y="787114"/>
            <a:ext cx="4696692" cy="528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1390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114ED94A-C85D-4CD3-4205-438D21CE6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9217" y="-1"/>
            <a:ext cx="5213267" cy="6883030"/>
            <a:chOff x="-19217" y="-1"/>
            <a:chExt cx="5213267" cy="688303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642BDB2-BF67-1D53-1C70-0B41D709E4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06" y="0"/>
              <a:ext cx="5204956" cy="6883029"/>
            </a:xfrm>
            <a:prstGeom prst="rect">
              <a:avLst/>
            </a:prstGeom>
            <a:gradFill>
              <a:gsLst>
                <a:gs pos="7000">
                  <a:schemeClr val="accent2"/>
                </a:gs>
                <a:gs pos="100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8E0D8CE-5DBF-B664-EB48-C29BF8AB4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-19217" y="1731909"/>
              <a:ext cx="5204963" cy="5144400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60000">
                  <a:schemeClr val="accent5">
                    <a:lumMod val="60000"/>
                    <a:lumOff val="40000"/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FD140CE-7DE2-C88F-5EAE-F45EB69E6A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10" y="6723"/>
              <a:ext cx="3834567" cy="6876300"/>
            </a:xfrm>
            <a:prstGeom prst="rect">
              <a:avLst/>
            </a:prstGeom>
            <a:gradFill flip="none" rotWithShape="1">
              <a:gsLst>
                <a:gs pos="3000">
                  <a:schemeClr val="accent2">
                    <a:lumMod val="60000"/>
                    <a:lumOff val="40000"/>
                    <a:alpha val="78000"/>
                  </a:schemeClr>
                </a:gs>
                <a:gs pos="42000">
                  <a:schemeClr val="accent2">
                    <a:alpha val="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57E87E3-413F-10EF-63D8-6016E986C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-844601" y="833689"/>
              <a:ext cx="6872341" cy="5204961"/>
            </a:xfrm>
            <a:prstGeom prst="rect">
              <a:avLst/>
            </a:prstGeom>
            <a:gradFill>
              <a:gsLst>
                <a:gs pos="0">
                  <a:schemeClr val="accent5">
                    <a:alpha val="86000"/>
                  </a:schemeClr>
                </a:gs>
                <a:gs pos="57000">
                  <a:schemeClr val="accent2">
                    <a:alpha val="0"/>
                  </a:schemeClr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B73C3B3C-6F31-DA56-BF58-910C43284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653" y="249055"/>
            <a:ext cx="3702580" cy="1616203"/>
          </a:xfrm>
        </p:spPr>
        <p:txBody>
          <a:bodyPr anchor="b">
            <a:normAutofit/>
          </a:bodyPr>
          <a:lstStyle/>
          <a:p>
            <a:r>
              <a:rPr lang="nl-NL" sz="3200" dirty="0">
                <a:solidFill>
                  <a:srgbClr val="FFFFFF"/>
                </a:solidFill>
                <a:cs typeface="Calibri Light"/>
              </a:rPr>
              <a:t>Voeding pauw</a:t>
            </a:r>
            <a:endParaRPr lang="nl-NL" sz="3200" dirty="0">
              <a:solidFill>
                <a:srgbClr val="FFFFFF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5D25DAB-92AC-FDB2-5B6D-27CA4C5FD6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653" y="1929590"/>
            <a:ext cx="3702579" cy="352482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l-NL" sz="2000" dirty="0">
                <a:solidFill>
                  <a:srgbClr val="FFFFFF"/>
                </a:solidFill>
                <a:cs typeface="Calibri"/>
              </a:rPr>
              <a:t>50 tot 100 g sierhoender/pauwen voer </a:t>
            </a:r>
          </a:p>
          <a:p>
            <a:r>
              <a:rPr lang="nl-NL" sz="2000" dirty="0">
                <a:solidFill>
                  <a:srgbClr val="FFFFFF"/>
                </a:solidFill>
                <a:cs typeface="Calibri"/>
              </a:rPr>
              <a:t>Veel dierlijke eiwitten </a:t>
            </a:r>
          </a:p>
          <a:p>
            <a:r>
              <a:rPr lang="nl-NL" sz="2000" dirty="0">
                <a:solidFill>
                  <a:srgbClr val="FFFFFF"/>
                </a:solidFill>
                <a:cs typeface="Calibri"/>
              </a:rPr>
              <a:t>Scharelen </a:t>
            </a:r>
          </a:p>
          <a:p>
            <a:r>
              <a:rPr lang="nl-NL" sz="2000" dirty="0">
                <a:solidFill>
                  <a:srgbClr val="FFFFFF"/>
                </a:solidFill>
                <a:cs typeface="Calibri"/>
              </a:rPr>
              <a:t>Maagkiezel en grit </a:t>
            </a:r>
          </a:p>
          <a:p>
            <a:pPr marL="0" indent="0">
              <a:buNone/>
            </a:pPr>
            <a:endParaRPr lang="nl-NL" sz="1300" dirty="0">
              <a:solidFill>
                <a:srgbClr val="FFFFFF"/>
              </a:solidFill>
              <a:cs typeface="Calibri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95CC0DD-2ED1-EE33-D114-020BF1175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29995">
            <a:off x="4462253" y="4977060"/>
            <a:ext cx="1367027" cy="1443196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4D79236D-26C7-3DF4-3DC2-DD6D90D9F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0558" y="5252356"/>
            <a:ext cx="2340429" cy="234042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28D1A46C-7DBF-6B26-BF7E-3AE74F66E6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88" r="17213"/>
          <a:stretch/>
        </p:blipFill>
        <p:spPr>
          <a:xfrm>
            <a:off x="5799369" y="417462"/>
            <a:ext cx="2528202" cy="3779128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C552B009-8788-4B52-1C7E-BF4FBA4962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6791" y="2510687"/>
            <a:ext cx="3586843" cy="358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0285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114ED94A-C85D-4CD3-4205-438D21CE6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9217" y="-1"/>
            <a:ext cx="5213267" cy="6883030"/>
            <a:chOff x="-19217" y="-1"/>
            <a:chExt cx="5213267" cy="688303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642BDB2-BF67-1D53-1C70-0B41D709E4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06" y="0"/>
              <a:ext cx="5204956" cy="6883029"/>
            </a:xfrm>
            <a:prstGeom prst="rect">
              <a:avLst/>
            </a:prstGeom>
            <a:gradFill>
              <a:gsLst>
                <a:gs pos="7000">
                  <a:schemeClr val="accent2"/>
                </a:gs>
                <a:gs pos="100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8E0D8CE-5DBF-B664-EB48-C29BF8AB4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-19217" y="1731909"/>
              <a:ext cx="5204963" cy="5144400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60000">
                  <a:schemeClr val="accent5">
                    <a:lumMod val="60000"/>
                    <a:lumOff val="40000"/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FD140CE-7DE2-C88F-5EAE-F45EB69E6A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10" y="6723"/>
              <a:ext cx="3834567" cy="6876300"/>
            </a:xfrm>
            <a:prstGeom prst="rect">
              <a:avLst/>
            </a:prstGeom>
            <a:gradFill flip="none" rotWithShape="1">
              <a:gsLst>
                <a:gs pos="3000">
                  <a:schemeClr val="accent2">
                    <a:lumMod val="60000"/>
                    <a:lumOff val="40000"/>
                    <a:alpha val="78000"/>
                  </a:schemeClr>
                </a:gs>
                <a:gs pos="42000">
                  <a:schemeClr val="accent2">
                    <a:alpha val="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57E87E3-413F-10EF-63D8-6016E986C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-844601" y="833689"/>
              <a:ext cx="6872341" cy="5204961"/>
            </a:xfrm>
            <a:prstGeom prst="rect">
              <a:avLst/>
            </a:prstGeom>
            <a:gradFill>
              <a:gsLst>
                <a:gs pos="0">
                  <a:schemeClr val="accent5">
                    <a:alpha val="86000"/>
                  </a:schemeClr>
                </a:gs>
                <a:gs pos="57000">
                  <a:schemeClr val="accent2">
                    <a:alpha val="0"/>
                  </a:schemeClr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B73C3B3C-6F31-DA56-BF58-910C43284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653" y="249055"/>
            <a:ext cx="3702580" cy="1616203"/>
          </a:xfrm>
        </p:spPr>
        <p:txBody>
          <a:bodyPr anchor="b">
            <a:normAutofit/>
          </a:bodyPr>
          <a:lstStyle/>
          <a:p>
            <a:r>
              <a:rPr lang="nl-NL" sz="3200" dirty="0">
                <a:solidFill>
                  <a:srgbClr val="FFFFFF"/>
                </a:solidFill>
                <a:cs typeface="Calibri Light"/>
              </a:rPr>
              <a:t>Gedrag </a:t>
            </a:r>
            <a:endParaRPr lang="nl-NL" sz="3200" dirty="0">
              <a:solidFill>
                <a:srgbClr val="FFFFFF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5D25DAB-92AC-FDB2-5B6D-27CA4C5FD6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653" y="1929590"/>
            <a:ext cx="3702579" cy="352482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l-NL" sz="2000" dirty="0">
                <a:solidFill>
                  <a:srgbClr val="FFFFFF"/>
                </a:solidFill>
                <a:cs typeface="Calibri"/>
              </a:rPr>
              <a:t>Gemiddelde tuin is niet genoeg</a:t>
            </a:r>
          </a:p>
          <a:p>
            <a:r>
              <a:rPr lang="nl-NL" sz="2000" dirty="0">
                <a:solidFill>
                  <a:srgbClr val="FFFFFF"/>
                </a:solidFill>
                <a:cs typeface="Calibri"/>
              </a:rPr>
              <a:t>6 kilo en 25 jaar oud</a:t>
            </a:r>
          </a:p>
          <a:p>
            <a:r>
              <a:rPr lang="nl-NL" sz="2000" dirty="0">
                <a:solidFill>
                  <a:srgbClr val="FFFFFF"/>
                </a:solidFill>
                <a:cs typeface="Calibri"/>
              </a:rPr>
              <a:t>Groepsdier </a:t>
            </a:r>
          </a:p>
          <a:p>
            <a:r>
              <a:rPr lang="nl-NL" sz="2000" dirty="0">
                <a:solidFill>
                  <a:srgbClr val="FFFFFF"/>
                </a:solidFill>
                <a:cs typeface="Calibri"/>
              </a:rPr>
              <a:t>Weersveranderingen</a:t>
            </a:r>
          </a:p>
          <a:p>
            <a:r>
              <a:rPr lang="nl-NL" sz="2000" dirty="0">
                <a:solidFill>
                  <a:srgbClr val="FFFFFF"/>
                </a:solidFill>
                <a:cs typeface="Calibri"/>
              </a:rPr>
              <a:t>Schuilhok</a:t>
            </a:r>
          </a:p>
          <a:p>
            <a:r>
              <a:rPr lang="nl-NL" sz="2000" dirty="0">
                <a:solidFill>
                  <a:srgbClr val="FFFFFF"/>
                </a:solidFill>
                <a:cs typeface="Calibri"/>
              </a:rPr>
              <a:t>Bomen/struiken</a:t>
            </a:r>
          </a:p>
          <a:p>
            <a:endParaRPr lang="nl-NL" sz="2000" dirty="0">
              <a:solidFill>
                <a:srgbClr val="FFFFFF"/>
              </a:solidFill>
              <a:cs typeface="Calibri"/>
            </a:endParaRPr>
          </a:p>
          <a:p>
            <a:r>
              <a:rPr lang="nl-NL" sz="2000" dirty="0">
                <a:solidFill>
                  <a:srgbClr val="FFFFFF"/>
                </a:solidFill>
                <a:cs typeface="Calibri"/>
              </a:rPr>
              <a:t>luid! </a:t>
            </a:r>
          </a:p>
          <a:p>
            <a:endParaRPr lang="nl-NL" sz="1300" dirty="0">
              <a:solidFill>
                <a:srgbClr val="FFFFFF"/>
              </a:solidFill>
              <a:cs typeface="Calibri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1CD2CAC-A2DE-3399-EC72-778BEBD77F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59" b="24127"/>
          <a:stretch/>
        </p:blipFill>
        <p:spPr>
          <a:xfrm>
            <a:off x="6847116" y="924873"/>
            <a:ext cx="4245428" cy="5008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8561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38555AC8-A31F-E4F7-01BB-AEFF5E8C16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5338644"/>
            <a:ext cx="12202175" cy="1519356"/>
            <a:chOff x="-1" y="-29768"/>
            <a:chExt cx="12202175" cy="1519356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3C03E37-7ED0-19AE-52C3-13E69D05CD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41412" y="-5371175"/>
              <a:ext cx="1519350" cy="12202174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5518BEA-7506-877F-D89F-5B680FBB6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8917093" y="-1801610"/>
              <a:ext cx="1507122" cy="5063040"/>
            </a:xfrm>
            <a:prstGeom prst="rect">
              <a:avLst/>
            </a:prstGeom>
            <a:gradFill>
              <a:gsLst>
                <a:gs pos="5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2E02916-7129-5FE5-2223-BD70F1BBB5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3100712" y="-3130481"/>
              <a:ext cx="1519356" cy="7720782"/>
            </a:xfrm>
            <a:prstGeom prst="rect">
              <a:avLst/>
            </a:prstGeom>
            <a:gradFill>
              <a:gsLst>
                <a:gs pos="2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759FC343-288A-C3E2-650A-826CC0FA8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353" y="5505207"/>
            <a:ext cx="6784181" cy="9139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Pop </a:t>
            </a:r>
            <a:r>
              <a:rPr lang="en-US" sz="3200" dirty="0" err="1">
                <a:solidFill>
                  <a:srgbClr val="FFFFFF"/>
                </a:solidFill>
              </a:rPr>
              <a:t>en</a:t>
            </a:r>
            <a:r>
              <a:rPr lang="en-US" sz="3200" dirty="0">
                <a:solidFill>
                  <a:srgbClr val="FFFFFF"/>
                </a:solidFill>
              </a:rPr>
              <a:t> man </a:t>
            </a:r>
            <a:r>
              <a:rPr lang="en-US" sz="3200" dirty="0" err="1">
                <a:solidFill>
                  <a:srgbClr val="FFFFFF"/>
                </a:solidFill>
              </a:rPr>
              <a:t>fazant</a:t>
            </a:r>
            <a:endParaRPr lang="en-US" sz="3200" kern="1200" dirty="0" err="1">
              <a:solidFill>
                <a:srgbClr val="FFFFFF"/>
              </a:solidFill>
              <a:latin typeface="+mj-lt"/>
              <a:cs typeface="Calibri Light"/>
            </a:endParaRPr>
          </a:p>
        </p:txBody>
      </p:sp>
      <p:pic>
        <p:nvPicPr>
          <p:cNvPr id="10" name="Tijdelijke aanduiding voor inhoud 9" descr="Fazant phasianus wilde vrouwelijke vogel vond zaden en eet ze staand in de  sneeuw | Premium Foto">
            <a:extLst>
              <a:ext uri="{FF2B5EF4-FFF2-40B4-BE49-F238E27FC236}">
                <a16:creationId xmlns:a16="http://schemas.microsoft.com/office/drawing/2014/main" id="{37DFE117-07C3-12B8-BCAE-66D56E614A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31" r="19336" b="-1"/>
          <a:stretch/>
        </p:blipFill>
        <p:spPr>
          <a:xfrm>
            <a:off x="1" y="10"/>
            <a:ext cx="6095999" cy="5351777"/>
          </a:xfrm>
          <a:prstGeom prst="rect">
            <a:avLst/>
          </a:prstGeom>
        </p:spPr>
      </p:pic>
      <p:pic>
        <p:nvPicPr>
          <p:cNvPr id="11" name="Afbeelding 10" descr="Ringneck Pheasant (phasianus Colchicus) Staand In Winterlandschap  Royalty-Vrije Foto, Plaatjes, Beelden en Stock Fotografie. Image 38928954">
            <a:extLst>
              <a:ext uri="{FF2B5EF4-FFF2-40B4-BE49-F238E27FC236}">
                <a16:creationId xmlns:a16="http://schemas.microsoft.com/office/drawing/2014/main" id="{443FD6C7-BBCF-CDAA-E172-6B2D7F1796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14" r="7396"/>
          <a:stretch/>
        </p:blipFill>
        <p:spPr>
          <a:xfrm>
            <a:off x="6096000" y="10"/>
            <a:ext cx="6094403" cy="5351777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77D53FFC-DAAF-02E6-585D-E0B644F02A86}"/>
              </a:ext>
            </a:extLst>
          </p:cNvPr>
          <p:cNvSpPr txBox="1"/>
          <p:nvPr/>
        </p:nvSpPr>
        <p:spPr>
          <a:xfrm>
            <a:off x="6451168" y="5505127"/>
            <a:ext cx="4475135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dirty="0">
                <a:solidFill>
                  <a:schemeClr val="bg1"/>
                </a:solidFill>
                <a:cs typeface="Calibri"/>
              </a:rPr>
              <a:t>Meer kleuren dan vrouwtjes</a:t>
            </a:r>
          </a:p>
          <a:p>
            <a:r>
              <a:rPr lang="nl-NL" dirty="0">
                <a:solidFill>
                  <a:schemeClr val="bg1"/>
                </a:solidFill>
                <a:cs typeface="Calibri"/>
              </a:rPr>
              <a:t>Opvallende kop</a:t>
            </a:r>
          </a:p>
          <a:p>
            <a:r>
              <a:rPr lang="nl-NL" dirty="0" err="1">
                <a:solidFill>
                  <a:schemeClr val="bg1"/>
                </a:solidFill>
                <a:cs typeface="Calibri"/>
              </a:rPr>
              <a:t>Ringnek</a:t>
            </a:r>
            <a:r>
              <a:rPr lang="nl-NL" dirty="0">
                <a:solidFill>
                  <a:schemeClr val="bg1"/>
                </a:solidFill>
                <a:cs typeface="Calibri"/>
              </a:rPr>
              <a:t> fazant: Rode plekken</a:t>
            </a:r>
          </a:p>
          <a:p>
            <a:r>
              <a:rPr lang="nl-NL" dirty="0">
                <a:solidFill>
                  <a:schemeClr val="bg1"/>
                </a:solidFill>
                <a:cs typeface="Calibri"/>
              </a:rPr>
              <a:t>&amp; Groene/blauwe nek</a:t>
            </a:r>
          </a:p>
          <a:p>
            <a:endParaRPr lang="nl-NL" dirty="0">
              <a:cs typeface="Calibri"/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80DF06A7-D68C-3ED6-321D-642BA83667B7}"/>
              </a:ext>
            </a:extLst>
          </p:cNvPr>
          <p:cNvSpPr txBox="1"/>
          <p:nvPr/>
        </p:nvSpPr>
        <p:spPr>
          <a:xfrm>
            <a:off x="4373427" y="5508355"/>
            <a:ext cx="252331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dirty="0">
                <a:solidFill>
                  <a:schemeClr val="bg1"/>
                </a:solidFill>
                <a:cs typeface="Calibri"/>
              </a:rPr>
              <a:t>Helemaal bruin</a:t>
            </a:r>
          </a:p>
          <a:p>
            <a:r>
              <a:rPr lang="nl-NL" dirty="0">
                <a:solidFill>
                  <a:schemeClr val="bg1"/>
                </a:solidFill>
                <a:cs typeface="Calibri"/>
              </a:rPr>
              <a:t>Minder kleuren</a:t>
            </a:r>
          </a:p>
        </p:txBody>
      </p:sp>
    </p:spTree>
    <p:extLst>
      <p:ext uri="{BB962C8B-B14F-4D97-AF65-F5344CB8AC3E}">
        <p14:creationId xmlns:p14="http://schemas.microsoft.com/office/powerpoint/2010/main" val="3521097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114ED94A-C85D-4CD3-4205-438D21CE6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9217" y="-1"/>
            <a:ext cx="5213267" cy="6883030"/>
            <a:chOff x="-19217" y="-1"/>
            <a:chExt cx="5213267" cy="688303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642BDB2-BF67-1D53-1C70-0B41D709E4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06" y="0"/>
              <a:ext cx="5204956" cy="6883029"/>
            </a:xfrm>
            <a:prstGeom prst="rect">
              <a:avLst/>
            </a:prstGeom>
            <a:gradFill>
              <a:gsLst>
                <a:gs pos="7000">
                  <a:schemeClr val="accent2"/>
                </a:gs>
                <a:gs pos="100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8E0D8CE-5DBF-B664-EB48-C29BF8AB4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-19217" y="1731909"/>
              <a:ext cx="5204963" cy="5144400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60000">
                  <a:schemeClr val="accent5">
                    <a:lumMod val="60000"/>
                    <a:lumOff val="40000"/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FD140CE-7DE2-C88F-5EAE-F45EB69E6A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10" y="6723"/>
              <a:ext cx="3834567" cy="6876300"/>
            </a:xfrm>
            <a:prstGeom prst="rect">
              <a:avLst/>
            </a:prstGeom>
            <a:gradFill flip="none" rotWithShape="1">
              <a:gsLst>
                <a:gs pos="3000">
                  <a:schemeClr val="accent2">
                    <a:lumMod val="60000"/>
                    <a:lumOff val="40000"/>
                    <a:alpha val="78000"/>
                  </a:schemeClr>
                </a:gs>
                <a:gs pos="42000">
                  <a:schemeClr val="accent2">
                    <a:alpha val="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57E87E3-413F-10EF-63D8-6016E986C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-844601" y="833689"/>
              <a:ext cx="6872341" cy="5204961"/>
            </a:xfrm>
            <a:prstGeom prst="rect">
              <a:avLst/>
            </a:prstGeom>
            <a:gradFill>
              <a:gsLst>
                <a:gs pos="0">
                  <a:schemeClr val="accent5">
                    <a:alpha val="86000"/>
                  </a:schemeClr>
                </a:gs>
                <a:gs pos="57000">
                  <a:schemeClr val="accent2">
                    <a:alpha val="0"/>
                  </a:schemeClr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23D98926-1B02-D0BD-D23D-9841688CC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484" y="739835"/>
            <a:ext cx="3702580" cy="1616203"/>
          </a:xfrm>
        </p:spPr>
        <p:txBody>
          <a:bodyPr anchor="b">
            <a:normAutofit/>
          </a:bodyPr>
          <a:lstStyle/>
          <a:p>
            <a:r>
              <a:rPr lang="nl-NL" sz="3200" dirty="0">
                <a:solidFill>
                  <a:srgbClr val="FFFFFF"/>
                </a:solidFill>
                <a:cs typeface="Calibri Light"/>
              </a:rPr>
              <a:t>Snavelvorm fazant</a:t>
            </a:r>
            <a:endParaRPr lang="nl-NL" sz="3200" dirty="0">
              <a:solidFill>
                <a:srgbClr val="FFFFFF"/>
              </a:solidFill>
            </a:endParaRP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5ED2468-F7C9-D935-1C98-50F32CAC41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484" y="2459116"/>
            <a:ext cx="3702579" cy="352482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sz="2000" dirty="0">
                <a:solidFill>
                  <a:srgbClr val="FFFFFF"/>
                </a:solidFill>
                <a:cs typeface="Calibri"/>
              </a:rPr>
              <a:t>Kippensnavel</a:t>
            </a:r>
          </a:p>
          <a:p>
            <a:r>
              <a:rPr lang="nl-NL" sz="2000" dirty="0">
                <a:solidFill>
                  <a:srgbClr val="FFFFFF"/>
                </a:solidFill>
                <a:cs typeface="Calibri"/>
              </a:rPr>
              <a:t>Alleseters</a:t>
            </a:r>
          </a:p>
          <a:p>
            <a:r>
              <a:rPr lang="nl-NL" sz="2000" dirty="0">
                <a:solidFill>
                  <a:srgbClr val="FFFFFF"/>
                </a:solidFill>
                <a:cs typeface="Calibri"/>
              </a:rPr>
              <a:t>Van de grond pikken</a:t>
            </a:r>
          </a:p>
        </p:txBody>
      </p:sp>
      <p:pic>
        <p:nvPicPr>
          <p:cNvPr id="7" name="Afbeelding 6" descr="Als een Romeinse keizer - Fazanten op Texel - Buitenleven">
            <a:extLst>
              <a:ext uri="{FF2B5EF4-FFF2-40B4-BE49-F238E27FC236}">
                <a16:creationId xmlns:a16="http://schemas.microsoft.com/office/drawing/2014/main" id="{E4F4B047-1F71-FCE0-BD29-85F3BCB5F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5304" y="1624413"/>
            <a:ext cx="5407002" cy="360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4907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E61B563-A4B2-5783-81AF-A2A053D747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5352229"/>
            <a:ext cx="12192000" cy="1519356"/>
            <a:chOff x="0" y="-29768"/>
            <a:chExt cx="12202174" cy="151935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0633BBC-8C60-7DC4-F0CC-CE3225109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41412" y="-5371175"/>
              <a:ext cx="1519350" cy="12202174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0">
              <a:extLst>
                <a:ext uri="{FF2B5EF4-FFF2-40B4-BE49-F238E27FC236}">
                  <a16:creationId xmlns:a16="http://schemas.microsoft.com/office/drawing/2014/main" id="{CCC98078-F2A2-725C-ED61-320B63B695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289101" y="-1429602"/>
              <a:ext cx="1507122" cy="4319024"/>
            </a:xfrm>
            <a:prstGeom prst="rect">
              <a:avLst/>
            </a:prstGeom>
            <a:gradFill>
              <a:gsLst>
                <a:gs pos="5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1CD4C03-24F0-57A9-530E-8F2ABABDC5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880884" y="-2910652"/>
              <a:ext cx="1519356" cy="7281123"/>
            </a:xfrm>
            <a:prstGeom prst="rect">
              <a:avLst/>
            </a:prstGeom>
            <a:gradFill>
              <a:gsLst>
                <a:gs pos="2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75000"/>
                    <a:alpha val="70000"/>
                  </a:schemeClr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01729DC7-8F3B-283C-B9CB-72C77E9B4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09902"/>
            <a:ext cx="6924026" cy="9139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 err="1">
                <a:solidFill>
                  <a:srgbClr val="FFFFFF"/>
                </a:solidFill>
              </a:rPr>
              <a:t>Anatomische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kenmerken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fazant</a:t>
            </a:r>
            <a:endParaRPr lang="en-US" sz="3200" dirty="0" err="1">
              <a:solidFill>
                <a:srgbClr val="FFFFFF"/>
              </a:solidFill>
              <a:cs typeface="Calibri Light"/>
            </a:endParaRPr>
          </a:p>
        </p:txBody>
      </p:sp>
      <p:pic>
        <p:nvPicPr>
          <p:cNvPr id="4" name="Tijdelijke aanduiding voor inhoud 3" descr="GP23 - Organen Gevogelte - Jachtexamen">
            <a:extLst>
              <a:ext uri="{FF2B5EF4-FFF2-40B4-BE49-F238E27FC236}">
                <a16:creationId xmlns:a16="http://schemas.microsoft.com/office/drawing/2014/main" id="{76C08731-6F02-89E7-9569-A802DD05DB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38" b="6259"/>
          <a:stretch/>
        </p:blipFill>
        <p:spPr>
          <a:xfrm>
            <a:off x="1" y="10"/>
            <a:ext cx="12191998" cy="5352218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655C7E85-6D72-62DE-87FD-22BB812D3077}"/>
              </a:ext>
            </a:extLst>
          </p:cNvPr>
          <p:cNvSpPr txBox="1"/>
          <p:nvPr/>
        </p:nvSpPr>
        <p:spPr>
          <a:xfrm>
            <a:off x="6477000" y="5708541"/>
            <a:ext cx="5167716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dirty="0">
                <a:solidFill>
                  <a:schemeClr val="bg1"/>
                </a:solidFill>
                <a:cs typeface="Calibri"/>
              </a:rPr>
              <a:t>Foto toelichten</a:t>
            </a:r>
          </a:p>
          <a:p>
            <a:r>
              <a:rPr lang="nl-NL" dirty="0">
                <a:solidFill>
                  <a:schemeClr val="bg1"/>
                </a:solidFill>
                <a:cs typeface="Calibri"/>
              </a:rPr>
              <a:t>3 tenen naar voren </a:t>
            </a:r>
          </a:p>
          <a:p>
            <a:r>
              <a:rPr lang="nl-NL" dirty="0">
                <a:solidFill>
                  <a:schemeClr val="bg1"/>
                </a:solidFill>
                <a:cs typeface="Calibri"/>
              </a:rPr>
              <a:t>1 teen naar achteren </a:t>
            </a:r>
          </a:p>
        </p:txBody>
      </p:sp>
    </p:spTree>
    <p:extLst>
      <p:ext uri="{BB962C8B-B14F-4D97-AF65-F5344CB8AC3E}">
        <p14:creationId xmlns:p14="http://schemas.microsoft.com/office/powerpoint/2010/main" val="3164660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114ED94A-C85D-4CD3-4205-438D21CE6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9217" y="-1"/>
            <a:ext cx="5213267" cy="6883030"/>
            <a:chOff x="-19217" y="-1"/>
            <a:chExt cx="5213267" cy="688303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642BDB2-BF67-1D53-1C70-0B41D709E4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06" y="0"/>
              <a:ext cx="5204956" cy="6883029"/>
            </a:xfrm>
            <a:prstGeom prst="rect">
              <a:avLst/>
            </a:prstGeom>
            <a:gradFill>
              <a:gsLst>
                <a:gs pos="7000">
                  <a:schemeClr val="accent2"/>
                </a:gs>
                <a:gs pos="100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8E0D8CE-5DBF-B664-EB48-C29BF8AB4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-19217" y="1731909"/>
              <a:ext cx="5204963" cy="5144400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60000">
                  <a:schemeClr val="accent5">
                    <a:lumMod val="60000"/>
                    <a:lumOff val="40000"/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FD140CE-7DE2-C88F-5EAE-F45EB69E6A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10" y="6723"/>
              <a:ext cx="3834567" cy="6876300"/>
            </a:xfrm>
            <a:prstGeom prst="rect">
              <a:avLst/>
            </a:prstGeom>
            <a:gradFill flip="none" rotWithShape="1">
              <a:gsLst>
                <a:gs pos="3000">
                  <a:schemeClr val="accent2">
                    <a:lumMod val="60000"/>
                    <a:lumOff val="40000"/>
                    <a:alpha val="78000"/>
                  </a:schemeClr>
                </a:gs>
                <a:gs pos="42000">
                  <a:schemeClr val="accent2">
                    <a:alpha val="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57E87E3-413F-10EF-63D8-6016E986C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-844601" y="833689"/>
              <a:ext cx="6872341" cy="5204961"/>
            </a:xfrm>
            <a:prstGeom prst="rect">
              <a:avLst/>
            </a:prstGeom>
            <a:gradFill>
              <a:gsLst>
                <a:gs pos="0">
                  <a:schemeClr val="accent5">
                    <a:alpha val="86000"/>
                  </a:schemeClr>
                </a:gs>
                <a:gs pos="57000">
                  <a:schemeClr val="accent2">
                    <a:alpha val="0"/>
                  </a:schemeClr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B73C3B3C-6F31-DA56-BF58-910C43284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653" y="249055"/>
            <a:ext cx="3702580" cy="1616203"/>
          </a:xfrm>
        </p:spPr>
        <p:txBody>
          <a:bodyPr anchor="b">
            <a:normAutofit/>
          </a:bodyPr>
          <a:lstStyle/>
          <a:p>
            <a:r>
              <a:rPr lang="nl-NL" sz="3200" dirty="0">
                <a:solidFill>
                  <a:srgbClr val="FFFFFF"/>
                </a:solidFill>
                <a:cs typeface="Calibri Light"/>
              </a:rPr>
              <a:t>Voeding fazant</a:t>
            </a:r>
            <a:endParaRPr lang="nl-NL" sz="3200" dirty="0">
              <a:solidFill>
                <a:srgbClr val="FFFFFF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5D25DAB-92AC-FDB2-5B6D-27CA4C5FD6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653" y="1929590"/>
            <a:ext cx="3702579" cy="352482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l-NL" sz="2000" b="1" dirty="0">
                <a:solidFill>
                  <a:srgbClr val="FFFFFF"/>
                </a:solidFill>
                <a:cs typeface="Calibri"/>
              </a:rPr>
              <a:t>Wild: </a:t>
            </a:r>
          </a:p>
          <a:p>
            <a:pPr marL="0" indent="0">
              <a:buNone/>
            </a:pPr>
            <a:r>
              <a:rPr lang="nl-NL" sz="2000" dirty="0">
                <a:solidFill>
                  <a:srgbClr val="FFFFFF"/>
                </a:solidFill>
                <a:cs typeface="Calibri"/>
              </a:rPr>
              <a:t>Vruchten &amp; bessen</a:t>
            </a:r>
          </a:p>
          <a:p>
            <a:pPr marL="0" indent="0">
              <a:buNone/>
            </a:pPr>
            <a:r>
              <a:rPr lang="nl-NL" sz="2000" dirty="0">
                <a:solidFill>
                  <a:srgbClr val="FFFFFF"/>
                </a:solidFill>
                <a:cs typeface="Calibri"/>
              </a:rPr>
              <a:t>Gras</a:t>
            </a:r>
          </a:p>
          <a:p>
            <a:pPr marL="0" indent="0">
              <a:buNone/>
            </a:pPr>
            <a:r>
              <a:rPr lang="nl-NL" sz="2000" dirty="0">
                <a:solidFill>
                  <a:srgbClr val="FFFFFF"/>
                </a:solidFill>
                <a:cs typeface="Calibri"/>
              </a:rPr>
              <a:t>Knoppen bomen/planten</a:t>
            </a:r>
          </a:p>
          <a:p>
            <a:r>
              <a:rPr lang="nl-NL" sz="2000" b="1" dirty="0">
                <a:solidFill>
                  <a:srgbClr val="FFFFFF"/>
                </a:solidFill>
                <a:cs typeface="Calibri"/>
              </a:rPr>
              <a:t>Voorjaar:</a:t>
            </a:r>
          </a:p>
          <a:p>
            <a:pPr marL="0" indent="0">
              <a:buNone/>
            </a:pPr>
            <a:r>
              <a:rPr lang="nl-NL" sz="2000" dirty="0">
                <a:solidFill>
                  <a:srgbClr val="FFFFFF"/>
                </a:solidFill>
                <a:cs typeface="Calibri"/>
              </a:rPr>
              <a:t>Insecten</a:t>
            </a:r>
          </a:p>
          <a:p>
            <a:r>
              <a:rPr lang="nl-NL" sz="2000" b="1" dirty="0">
                <a:solidFill>
                  <a:srgbClr val="FFFFFF"/>
                </a:solidFill>
                <a:cs typeface="Calibri"/>
              </a:rPr>
              <a:t>Gevangenschap:</a:t>
            </a:r>
          </a:p>
          <a:p>
            <a:pPr marL="0" indent="0">
              <a:buNone/>
            </a:pPr>
            <a:r>
              <a:rPr lang="nl-NL" sz="2000" dirty="0">
                <a:solidFill>
                  <a:srgbClr val="FFFFFF"/>
                </a:solidFill>
                <a:cs typeface="Calibri"/>
              </a:rPr>
              <a:t>Andere behoeften (eiwitten, vitaminen &amp; mineralen)</a:t>
            </a:r>
          </a:p>
          <a:p>
            <a:pPr marL="0" indent="0">
              <a:buNone/>
            </a:pPr>
            <a:r>
              <a:rPr lang="nl-NL" sz="2000" i="1" dirty="0">
                <a:solidFill>
                  <a:srgbClr val="FFFFFF"/>
                </a:solidFill>
                <a:cs typeface="Calibri"/>
              </a:rPr>
              <a:t>Basis voeding:</a:t>
            </a:r>
            <a:r>
              <a:rPr lang="nl-NL" sz="2000" dirty="0">
                <a:solidFill>
                  <a:srgbClr val="FFFFFF"/>
                </a:solidFill>
                <a:cs typeface="Calibri"/>
              </a:rPr>
              <a:t> geperste fazantenkorrel &amp; sierhoendervoer (handvol dagelijks)</a:t>
            </a:r>
            <a:endParaRPr lang="nl-NL" sz="2000" b="1" dirty="0">
              <a:solidFill>
                <a:srgbClr val="FFFFFF"/>
              </a:solidFill>
              <a:cs typeface="Calibri"/>
            </a:endParaRPr>
          </a:p>
          <a:p>
            <a:pPr marL="0" indent="0">
              <a:buNone/>
            </a:pPr>
            <a:r>
              <a:rPr lang="nl-NL" sz="2000" i="1" dirty="0">
                <a:solidFill>
                  <a:srgbClr val="FFFFFF"/>
                </a:solidFill>
                <a:cs typeface="Calibri"/>
              </a:rPr>
              <a:t>Aanvulling:</a:t>
            </a:r>
            <a:r>
              <a:rPr lang="nl-NL" sz="2000" dirty="0">
                <a:solidFill>
                  <a:srgbClr val="FFFFFF"/>
                </a:solidFill>
                <a:cs typeface="Calibri"/>
              </a:rPr>
              <a:t> groenten, fruit &amp; onkruid</a:t>
            </a:r>
          </a:p>
          <a:p>
            <a:pPr marL="0" indent="0">
              <a:buNone/>
            </a:pPr>
            <a:endParaRPr lang="nl-NL" sz="1300">
              <a:solidFill>
                <a:srgbClr val="FFFFFF"/>
              </a:solidFill>
              <a:cs typeface="Calibri"/>
            </a:endParaRPr>
          </a:p>
        </p:txBody>
      </p:sp>
      <p:pic>
        <p:nvPicPr>
          <p:cNvPr id="6" name="Afbeelding 5" descr="Onkruid in de tuin: bestrijden of gebruiken? - Seasons">
            <a:extLst>
              <a:ext uri="{FF2B5EF4-FFF2-40B4-BE49-F238E27FC236}">
                <a16:creationId xmlns:a16="http://schemas.microsoft.com/office/drawing/2014/main" id="{8A37454B-22DF-FCDF-4586-894B90FF09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3756" y="483476"/>
            <a:ext cx="4099301" cy="2739725"/>
          </a:xfrm>
          <a:prstGeom prst="rect">
            <a:avLst/>
          </a:prstGeom>
        </p:spPr>
      </p:pic>
      <p:pic>
        <p:nvPicPr>
          <p:cNvPr id="7" name="Afbeelding 6" descr="Voeding voor sierpluimvee: kwartelvoer, fazanten en ander pluimvee!">
            <a:extLst>
              <a:ext uri="{FF2B5EF4-FFF2-40B4-BE49-F238E27FC236}">
                <a16:creationId xmlns:a16="http://schemas.microsoft.com/office/drawing/2014/main" id="{7ED0E17F-8A55-9619-3B97-8F53F9C10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8966" y="3538781"/>
            <a:ext cx="2944677" cy="294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930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114ED94A-C85D-4CD3-4205-438D21CE6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9217" y="-1"/>
            <a:ext cx="5213267" cy="6883030"/>
            <a:chOff x="-19217" y="-1"/>
            <a:chExt cx="5213267" cy="688303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642BDB2-BF67-1D53-1C70-0B41D709E4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06" y="0"/>
              <a:ext cx="5204956" cy="6883029"/>
            </a:xfrm>
            <a:prstGeom prst="rect">
              <a:avLst/>
            </a:prstGeom>
            <a:gradFill>
              <a:gsLst>
                <a:gs pos="7000">
                  <a:schemeClr val="accent2"/>
                </a:gs>
                <a:gs pos="100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8E0D8CE-5DBF-B664-EB48-C29BF8AB4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-19217" y="1731909"/>
              <a:ext cx="5204963" cy="5144400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60000">
                  <a:schemeClr val="accent5">
                    <a:lumMod val="60000"/>
                    <a:lumOff val="40000"/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FD140CE-7DE2-C88F-5EAE-F45EB69E6A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10" y="6723"/>
              <a:ext cx="3834567" cy="6876300"/>
            </a:xfrm>
            <a:prstGeom prst="rect">
              <a:avLst/>
            </a:prstGeom>
            <a:gradFill flip="none" rotWithShape="1">
              <a:gsLst>
                <a:gs pos="3000">
                  <a:schemeClr val="accent2">
                    <a:lumMod val="60000"/>
                    <a:lumOff val="40000"/>
                    <a:alpha val="78000"/>
                  </a:schemeClr>
                </a:gs>
                <a:gs pos="42000">
                  <a:schemeClr val="accent2">
                    <a:alpha val="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557E87E3-413F-10EF-63D8-6016E986C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-844601" y="833689"/>
              <a:ext cx="6872341" cy="5204961"/>
            </a:xfrm>
            <a:prstGeom prst="rect">
              <a:avLst/>
            </a:prstGeom>
            <a:gradFill>
              <a:gsLst>
                <a:gs pos="0">
                  <a:schemeClr val="accent5">
                    <a:alpha val="86000"/>
                  </a:schemeClr>
                </a:gs>
                <a:gs pos="57000">
                  <a:schemeClr val="accent2">
                    <a:alpha val="0"/>
                  </a:schemeClr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C262E665-7CDF-83E4-D9A1-C7FF2D0E9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484" y="739835"/>
            <a:ext cx="3702580" cy="1616203"/>
          </a:xfrm>
        </p:spPr>
        <p:txBody>
          <a:bodyPr anchor="b">
            <a:normAutofit/>
          </a:bodyPr>
          <a:lstStyle/>
          <a:p>
            <a:r>
              <a:rPr lang="nl-NL" sz="2700">
                <a:solidFill>
                  <a:srgbClr val="FFFFFF"/>
                </a:solidFill>
                <a:cs typeface="Calibri Light"/>
              </a:rPr>
              <a:t>Fourageren &amp; kenmerken voedselopname/ vertering fazant</a:t>
            </a:r>
            <a:endParaRPr lang="nl-NL" sz="2700">
              <a:solidFill>
                <a:srgbClr val="FFFFFF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AD090EC-52EC-D3AC-0D4A-F51BA89B3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484" y="2459116"/>
            <a:ext cx="3702579" cy="352482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sz="2000" dirty="0">
                <a:solidFill>
                  <a:srgbClr val="FFFFFF"/>
                </a:solidFill>
                <a:cs typeface="Calibri"/>
              </a:rPr>
              <a:t>Zoeken voedsel zonsopkomst/ondergang</a:t>
            </a:r>
          </a:p>
          <a:p>
            <a:r>
              <a:rPr lang="nl-NL" sz="2000" dirty="0">
                <a:solidFill>
                  <a:srgbClr val="FFFFFF"/>
                </a:solidFill>
                <a:cs typeface="Calibri"/>
              </a:rPr>
              <a:t>Scharrelen rond</a:t>
            </a:r>
          </a:p>
          <a:p>
            <a:r>
              <a:rPr lang="nl-NL" sz="2000" dirty="0">
                <a:solidFill>
                  <a:srgbClr val="FFFFFF"/>
                </a:solidFill>
                <a:cs typeface="Calibri"/>
              </a:rPr>
              <a:t>Jachtgebieden eten wat kan</a:t>
            </a:r>
          </a:p>
          <a:p>
            <a:r>
              <a:rPr lang="nl-NL" sz="2000" dirty="0">
                <a:solidFill>
                  <a:srgbClr val="FFFFFF"/>
                </a:solidFill>
                <a:cs typeface="Calibri"/>
              </a:rPr>
              <a:t>In cultuurlanden hebberiger</a:t>
            </a:r>
          </a:p>
        </p:txBody>
      </p:sp>
      <p:pic>
        <p:nvPicPr>
          <p:cNvPr id="4" name="Afbeelding 3" descr="Goudfazant - Chrysolophus pictus - Waarneming.nl">
            <a:extLst>
              <a:ext uri="{FF2B5EF4-FFF2-40B4-BE49-F238E27FC236}">
                <a16:creationId xmlns:a16="http://schemas.microsoft.com/office/drawing/2014/main" id="{67922CE3-E335-9B74-6418-B6E623CFD0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03" r="8967" b="-1"/>
          <a:stretch/>
        </p:blipFill>
        <p:spPr>
          <a:xfrm>
            <a:off x="6005304" y="957954"/>
            <a:ext cx="5407002" cy="494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727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" name="Rectangle 2054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3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5F69C6E-5EED-D3A3-D6E3-56354BCE0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Japanse kwartel</a:t>
            </a:r>
          </a:p>
        </p:txBody>
      </p:sp>
      <p:sp>
        <p:nvSpPr>
          <p:cNvPr id="2062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Japanse kwartel (Coturnix japonica) - Birdsupply.nl voor alle vogelweetjes">
            <a:extLst>
              <a:ext uri="{FF2B5EF4-FFF2-40B4-BE49-F238E27FC236}">
                <a16:creationId xmlns:a16="http://schemas.microsoft.com/office/drawing/2014/main" id="{70A2097B-2876-D89F-CC76-C6FFA591FCD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" b="7344"/>
          <a:stretch/>
        </p:blipFill>
        <p:spPr bwMode="auto">
          <a:xfrm>
            <a:off x="976251" y="942538"/>
            <a:ext cx="7163222" cy="48083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2409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624F47-FAF9-DB2B-C732-907E07D12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/>
              <a:t>Inhoudsopgave </a:t>
            </a:r>
          </a:p>
        </p:txBody>
      </p:sp>
      <p:pic>
        <p:nvPicPr>
          <p:cNvPr id="3078" name="Picture 6" descr="Japanse kwartel • voliere-info.nl">
            <a:extLst>
              <a:ext uri="{FF2B5EF4-FFF2-40B4-BE49-F238E27FC236}">
                <a16:creationId xmlns:a16="http://schemas.microsoft.com/office/drawing/2014/main" id="{CAB39B52-7B05-6A0F-68DF-B3887A2DC9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68" b="38893"/>
          <a:stretch/>
        </p:blipFill>
        <p:spPr bwMode="auto"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0B2FFF3-C251-A3BD-E392-C7EEFEA78E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23982" y="3752850"/>
            <a:ext cx="7485413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/>
              <a:t>Pop en man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/>
              <a:t>Snavelvorm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/>
              <a:t>Anatomische kenmerken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/>
              <a:t>Voeding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/>
              <a:t>Foerageren &amp; kenmerken opname voeding. </a:t>
            </a:r>
          </a:p>
        </p:txBody>
      </p:sp>
      <p:sp>
        <p:nvSpPr>
          <p:cNvPr id="6" name="AutoShape 4" descr="Japanse Kwartel - Coturnix japonica - Waarneming.nl">
            <a:extLst>
              <a:ext uri="{FF2B5EF4-FFF2-40B4-BE49-F238E27FC236}">
                <a16:creationId xmlns:a16="http://schemas.microsoft.com/office/drawing/2014/main" id="{8E7ED14C-07E3-4E2B-2D33-83004D0DFEA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08106" y="3276600"/>
            <a:ext cx="2040294" cy="2040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3082" name="Picture 10" descr="Japanse kwartels stock foto. Image of wild, industrie - 33440656">
            <a:extLst>
              <a:ext uri="{FF2B5EF4-FFF2-40B4-BE49-F238E27FC236}">
                <a16:creationId xmlns:a16="http://schemas.microsoft.com/office/drawing/2014/main" id="{1D3A9E39-760D-5159-944B-992FDD910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015" y="5209535"/>
            <a:ext cx="2580752" cy="164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669701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470</Words>
  <Application>Microsoft Office PowerPoint</Application>
  <PresentationFormat>Breedbeeld</PresentationFormat>
  <Paragraphs>111</Paragraphs>
  <Slides>21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Kantoorthema</vt:lpstr>
      <vt:lpstr>Fazant, Japanse kwartel en pauw.</vt:lpstr>
      <vt:lpstr>Inhoud</vt:lpstr>
      <vt:lpstr>Pop en man fazant</vt:lpstr>
      <vt:lpstr>Snavelvorm fazant</vt:lpstr>
      <vt:lpstr>Anatomische kenmerken fazant</vt:lpstr>
      <vt:lpstr>Voeding fazant</vt:lpstr>
      <vt:lpstr>Fourageren &amp; kenmerken voedselopname/ vertering fazant</vt:lpstr>
      <vt:lpstr>Japanse kwartel</vt:lpstr>
      <vt:lpstr>Inhoudsopgave </vt:lpstr>
      <vt:lpstr>Pop en man </vt:lpstr>
      <vt:lpstr>Snavelvorm </vt:lpstr>
      <vt:lpstr>Anatomische kenmerken </vt:lpstr>
      <vt:lpstr>Voeding </vt:lpstr>
      <vt:lpstr>Foerageren en kenmerken opname voeding</vt:lpstr>
      <vt:lpstr>Geef kwartels in ieder geval geen chocolade, dat mogen ze niet. </vt:lpstr>
      <vt:lpstr>De blauwe pauw</vt:lpstr>
      <vt:lpstr>Pop of man pauw</vt:lpstr>
      <vt:lpstr>Snavelvorm pauw</vt:lpstr>
      <vt:lpstr>Anatomische kenmerken pauw</vt:lpstr>
      <vt:lpstr>Voeding pauw</vt:lpstr>
      <vt:lpstr>Gedrag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Elisa Warnaar</dc:creator>
  <cp:lastModifiedBy>Elisa Warnaar (student)</cp:lastModifiedBy>
  <cp:revision>242</cp:revision>
  <dcterms:created xsi:type="dcterms:W3CDTF">2023-12-05T13:10:42Z</dcterms:created>
  <dcterms:modified xsi:type="dcterms:W3CDTF">2023-12-18T20:48:57Z</dcterms:modified>
</cp:coreProperties>
</file>